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58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7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>
        <p:scale>
          <a:sx n="80" d="100"/>
          <a:sy n="80" d="100"/>
        </p:scale>
        <p:origin x="727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F2DD4-31B8-41BA-91FB-1C162764E137}" type="datetimeFigureOut">
              <a:rPr lang="en-CA" smtClean="0"/>
              <a:t>2017-04-18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CF735-9F3A-4FBB-867B-C86BB16AF726}" type="slidenum">
              <a:rPr lang="en-CA" smtClean="0"/>
              <a:t>‹#›</a:t>
            </a:fld>
            <a:endParaRPr lang="en-CA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1429" y="5317470"/>
            <a:ext cx="2369141" cy="979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5803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F2DD4-31B8-41BA-91FB-1C162764E137}" type="datetimeFigureOut">
              <a:rPr lang="en-CA" smtClean="0"/>
              <a:t>2017-04-18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CF735-9F3A-4FBB-867B-C86BB16AF726}" type="slidenum">
              <a:rPr lang="en-CA" smtClean="0"/>
              <a:t>‹#›</a:t>
            </a:fld>
            <a:endParaRPr lang="en-CA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6101" y="538301"/>
            <a:ext cx="2369141" cy="979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2491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F2DD4-31B8-41BA-91FB-1C162764E137}" type="datetimeFigureOut">
              <a:rPr lang="en-CA" smtClean="0"/>
              <a:t>2017-04-18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CF735-9F3A-4FBB-867B-C86BB16AF726}" type="slidenum">
              <a:rPr lang="en-CA" smtClean="0"/>
              <a:t>‹#›</a:t>
            </a:fld>
            <a:endParaRPr lang="en-CA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4779" y="365125"/>
            <a:ext cx="2369141" cy="979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64995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F2DD4-31B8-41BA-91FB-1C162764E137}" type="datetimeFigureOut">
              <a:rPr lang="en-CA" smtClean="0"/>
              <a:t>2017-04-18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CF735-9F3A-4FBB-867B-C86BB16AF726}" type="slidenum">
              <a:rPr lang="en-CA" smtClean="0"/>
              <a:t>‹#›</a:t>
            </a:fld>
            <a:endParaRPr lang="en-CA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4659" y="561868"/>
            <a:ext cx="2369141" cy="979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0672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F2DD4-31B8-41BA-91FB-1C162764E137}" type="datetimeFigureOut">
              <a:rPr lang="en-CA" smtClean="0"/>
              <a:t>2017-04-18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CF735-9F3A-4FBB-867B-C86BB16AF726}" type="slidenum">
              <a:rPr lang="en-CA" smtClean="0"/>
              <a:t>‹#›</a:t>
            </a:fld>
            <a:endParaRPr lang="en-CA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7629" y="4969808"/>
            <a:ext cx="2369141" cy="979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84413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F2DD4-31B8-41BA-91FB-1C162764E137}" type="datetimeFigureOut">
              <a:rPr lang="en-CA" smtClean="0"/>
              <a:t>2017-04-18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CF735-9F3A-4FBB-867B-C86BB16AF726}" type="slidenum">
              <a:rPr lang="en-CA" smtClean="0"/>
              <a:t>‹#›</a:t>
            </a:fld>
            <a:endParaRPr lang="en-CA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7589" y="538301"/>
            <a:ext cx="2369141" cy="979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22512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F2DD4-31B8-41BA-91FB-1C162764E137}" type="datetimeFigureOut">
              <a:rPr lang="en-CA" smtClean="0"/>
              <a:t>2017-04-18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CF735-9F3A-4FBB-867B-C86BB16AF726}" type="slidenum">
              <a:rPr lang="en-CA" smtClean="0"/>
              <a:t>‹#›</a:t>
            </a:fld>
            <a:endParaRPr lang="en-CA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6674" y="533540"/>
            <a:ext cx="2369141" cy="979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74144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F2DD4-31B8-41BA-91FB-1C162764E137}" type="datetimeFigureOut">
              <a:rPr lang="en-CA" smtClean="0"/>
              <a:t>2017-04-18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CF735-9F3A-4FBB-867B-C86BB16AF726}" type="slidenum">
              <a:rPr lang="en-CA" smtClean="0"/>
              <a:t>‹#›</a:t>
            </a:fld>
            <a:endParaRPr lang="en-CA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4659" y="538301"/>
            <a:ext cx="2369141" cy="979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83325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F2DD4-31B8-41BA-91FB-1C162764E137}" type="datetimeFigureOut">
              <a:rPr lang="en-CA" smtClean="0"/>
              <a:t>2017-04-18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CF735-9F3A-4FBB-867B-C86BB16AF72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688582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F2DD4-31B8-41BA-91FB-1C162764E137}" type="datetimeFigureOut">
              <a:rPr lang="en-CA" smtClean="0"/>
              <a:t>2017-04-18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CF735-9F3A-4FBB-867B-C86BB16AF726}" type="slidenum">
              <a:rPr lang="en-CA" smtClean="0"/>
              <a:t>‹#›</a:t>
            </a:fld>
            <a:endParaRPr lang="en-CA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6041" y="177522"/>
            <a:ext cx="1667759" cy="689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5355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F2DD4-31B8-41BA-91FB-1C162764E137}" type="datetimeFigureOut">
              <a:rPr lang="en-CA" smtClean="0"/>
              <a:t>2017-04-18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CF735-9F3A-4FBB-867B-C86BB16AF726}" type="slidenum">
              <a:rPr lang="en-CA" smtClean="0"/>
              <a:t>‹#›</a:t>
            </a:fld>
            <a:endParaRPr lang="en-CA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3748" y="168096"/>
            <a:ext cx="1630052" cy="673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11954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4F2DD4-31B8-41BA-91FB-1C162764E137}" type="datetimeFigureOut">
              <a:rPr lang="en-CA" smtClean="0"/>
              <a:t>2017-04-18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DCF735-9F3A-4FBB-867B-C86BB16AF72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459278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dblp.uni-trier.de/pers/hd/p/Pawluk:Przemyslaw.html" TargetMode="External"/><Relationship Id="rId2" Type="http://schemas.openxmlformats.org/officeDocument/2006/relationships/hyperlink" Target="mailto:ppawluk@georgebrown.ca" TargetMode="External"/><Relationship Id="rId1" Type="http://schemas.openxmlformats.org/officeDocument/2006/relationships/slideLayout" Target="../slideLayouts/slideLayout4.xml"/><Relationship Id="rId4" Type="http://schemas.openxmlformats.org/officeDocument/2006/relationships/hyperlink" Target="mailto:ttsiliop@my.centennialcollege.ca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 anchor="ctr">
            <a:normAutofit/>
          </a:bodyPr>
          <a:lstStyle/>
          <a:p>
            <a:r>
              <a:rPr lang="en-CA" sz="4400" b="1" dirty="0"/>
              <a:t>Using Video as a Support in </a:t>
            </a:r>
            <a:br>
              <a:rPr lang="en-CA" sz="4400" b="1" dirty="0"/>
            </a:br>
            <a:r>
              <a:rPr lang="en-CA" sz="4400" b="1" dirty="0"/>
              <a:t>Face-to-Face </a:t>
            </a:r>
            <a:br>
              <a:rPr lang="en-CA" sz="4400" b="1" dirty="0"/>
            </a:br>
            <a:r>
              <a:rPr lang="en-CA" sz="4400" b="1" dirty="0"/>
              <a:t>Information Technology Courses</a:t>
            </a:r>
            <a:endParaRPr lang="en-CA" sz="44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4330045" cy="908688"/>
          </a:xfrm>
        </p:spPr>
        <p:txBody>
          <a:bodyPr anchor="ctr"/>
          <a:lstStyle/>
          <a:p>
            <a:r>
              <a:rPr lang="en-CA" dirty="0"/>
              <a:t>Przemyslaw Pawluk</a:t>
            </a:r>
          </a:p>
          <a:p>
            <a:r>
              <a:rPr lang="en-CA" dirty="0"/>
              <a:t>George Brown College</a:t>
            </a: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5854045" y="3602038"/>
            <a:ext cx="4330045" cy="9086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/>
              <a:t>Tom </a:t>
            </a:r>
            <a:r>
              <a:rPr lang="en-CA" dirty="0" err="1"/>
              <a:t>Tsiliopoulos</a:t>
            </a:r>
            <a:endParaRPr lang="en-CA" dirty="0"/>
          </a:p>
          <a:p>
            <a:r>
              <a:rPr lang="en-CA" dirty="0"/>
              <a:t>Centennial College</a:t>
            </a:r>
          </a:p>
        </p:txBody>
      </p:sp>
    </p:spTree>
    <p:extLst>
      <p:ext uri="{BB962C8B-B14F-4D97-AF65-F5344CB8AC3E}">
        <p14:creationId xmlns:p14="http://schemas.microsoft.com/office/powerpoint/2010/main" val="9479543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Issues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CA" dirty="0"/>
              <a:t>Postproduction cost: adding captions, trimming, adding overlays</a:t>
            </a:r>
          </a:p>
          <a:p>
            <a:pPr lvl="1">
              <a:spcAft>
                <a:spcPts val="1200"/>
              </a:spcAft>
            </a:pPr>
            <a:r>
              <a:rPr lang="en-CA" dirty="0"/>
              <a:t>1:5 ratio (one minute video: five minutes in postproduction)</a:t>
            </a:r>
          </a:p>
          <a:p>
            <a:pPr>
              <a:spcBef>
                <a:spcPts val="1200"/>
              </a:spcBef>
              <a:spcAft>
                <a:spcPts val="1800"/>
              </a:spcAft>
            </a:pPr>
            <a:r>
              <a:rPr lang="en-CA" dirty="0"/>
              <a:t>Automated captioning is inaccurate</a:t>
            </a:r>
          </a:p>
          <a:p>
            <a:pPr>
              <a:spcBef>
                <a:spcPts val="1200"/>
              </a:spcBef>
              <a:spcAft>
                <a:spcPts val="1800"/>
              </a:spcAft>
            </a:pPr>
            <a:r>
              <a:rPr lang="en-CA" dirty="0"/>
              <a:t>Blackboard not visible in video when capturing screen</a:t>
            </a:r>
          </a:p>
          <a:p>
            <a:pPr>
              <a:spcBef>
                <a:spcPts val="1200"/>
              </a:spcBef>
              <a:spcAft>
                <a:spcPts val="1800"/>
              </a:spcAft>
            </a:pPr>
            <a:r>
              <a:rPr lang="en-CA" dirty="0"/>
              <a:t>Many faculty members are not used to recording, walk away from the microphone which impacts the quality of the video</a:t>
            </a:r>
          </a:p>
        </p:txBody>
      </p:sp>
    </p:spTree>
    <p:extLst>
      <p:ext uri="{BB962C8B-B14F-4D97-AF65-F5344CB8AC3E}">
        <p14:creationId xmlns:p14="http://schemas.microsoft.com/office/powerpoint/2010/main" val="2094232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800"/>
              </a:spcAft>
            </a:pPr>
            <a:r>
              <a:rPr lang="en-CA" dirty="0"/>
              <a:t>Video is proven to work in various domains</a:t>
            </a:r>
          </a:p>
          <a:p>
            <a:pPr>
              <a:spcAft>
                <a:spcPts val="1800"/>
              </a:spcAft>
            </a:pPr>
            <a:r>
              <a:rPr lang="en-CA" dirty="0"/>
              <a:t>Helps with skills acquisition allowing students to watch specific task when and where they need the instructions</a:t>
            </a:r>
          </a:p>
          <a:p>
            <a:pPr>
              <a:spcAft>
                <a:spcPts val="1800"/>
              </a:spcAft>
            </a:pPr>
            <a:r>
              <a:rPr lang="en-CA" dirty="0"/>
              <a:t>Our stats show that students use video as a last-minute support</a:t>
            </a:r>
          </a:p>
          <a:p>
            <a:pPr>
              <a:spcAft>
                <a:spcPts val="1800"/>
              </a:spcAft>
            </a:pPr>
            <a:r>
              <a:rPr lang="en-CA" dirty="0"/>
              <a:t>Some students access live streaming </a:t>
            </a:r>
          </a:p>
        </p:txBody>
      </p:sp>
    </p:spTree>
    <p:extLst>
      <p:ext uri="{BB962C8B-B14F-4D97-AF65-F5344CB8AC3E}">
        <p14:creationId xmlns:p14="http://schemas.microsoft.com/office/powerpoint/2010/main" val="14956169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Contact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CA" b="1" dirty="0"/>
              <a:t>Przemyslaw Pawluk</a:t>
            </a:r>
          </a:p>
          <a:p>
            <a:pPr marL="0" indent="0">
              <a:buNone/>
            </a:pPr>
            <a:r>
              <a:rPr lang="en-CA" dirty="0"/>
              <a:t>George Brown College</a:t>
            </a:r>
          </a:p>
          <a:p>
            <a:r>
              <a:rPr lang="en-CA" sz="2400" dirty="0">
                <a:hlinkClick r:id="rId2"/>
              </a:rPr>
              <a:t>ppawluk@georgebrown.ca</a:t>
            </a:r>
            <a:endParaRPr lang="en-CA" sz="2400" dirty="0"/>
          </a:p>
          <a:p>
            <a:r>
              <a:rPr lang="en-CA" sz="2400" dirty="0">
                <a:hlinkClick r:id="rId3"/>
              </a:rPr>
              <a:t>http://dblp.uni-trier.de/pers/hd/p/Pawluk:Przemyslaw.html</a:t>
            </a:r>
            <a:endParaRPr lang="en-CA" sz="2400" dirty="0"/>
          </a:p>
          <a:p>
            <a:r>
              <a:rPr lang="en-CA" sz="2400" dirty="0"/>
              <a:t>Twitter: @</a:t>
            </a:r>
            <a:r>
              <a:rPr lang="en-CA" sz="2400" dirty="0" err="1"/>
              <a:t>ppawluk</a:t>
            </a:r>
            <a:endParaRPr lang="en-CA" sz="2400" dirty="0"/>
          </a:p>
          <a:p>
            <a:pPr marL="0" indent="0">
              <a:buNone/>
            </a:pPr>
            <a:endParaRPr lang="en-CA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CA" b="1" dirty="0"/>
              <a:t>Tom </a:t>
            </a:r>
            <a:r>
              <a:rPr lang="en-CA" b="1" dirty="0" err="1"/>
              <a:t>Tsiliopoulos</a:t>
            </a:r>
            <a:endParaRPr lang="en-CA" b="1" dirty="0"/>
          </a:p>
          <a:p>
            <a:pPr marL="0" indent="0">
              <a:buNone/>
            </a:pPr>
            <a:r>
              <a:rPr lang="en-CA" dirty="0"/>
              <a:t>Centennial College</a:t>
            </a:r>
          </a:p>
          <a:p>
            <a:r>
              <a:rPr lang="en-CA" sz="2400" dirty="0">
                <a:hlinkClick r:id="rId4"/>
              </a:rPr>
              <a:t>ttsiliop@my.centennialcollege.ca</a:t>
            </a:r>
            <a:r>
              <a:rPr lang="en-CA" sz="2400" dirty="0"/>
              <a:t> </a:t>
            </a:r>
            <a:endParaRPr lang="en-CA" sz="2400" dirty="0"/>
          </a:p>
        </p:txBody>
      </p:sp>
    </p:spTree>
    <p:extLst>
      <p:ext uri="{BB962C8B-B14F-4D97-AF65-F5344CB8AC3E}">
        <p14:creationId xmlns:p14="http://schemas.microsoft.com/office/powerpoint/2010/main" val="21117573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Thank you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932191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Agenda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en-CA" dirty="0"/>
              <a:t>Video usage</a:t>
            </a:r>
          </a:p>
          <a:p>
            <a:pPr>
              <a:lnSpc>
                <a:spcPct val="200000"/>
              </a:lnSpc>
            </a:pPr>
            <a:r>
              <a:rPr lang="en-CA" dirty="0"/>
              <a:t>How we did it</a:t>
            </a:r>
          </a:p>
          <a:p>
            <a:pPr>
              <a:lnSpc>
                <a:spcPct val="200000"/>
              </a:lnSpc>
            </a:pPr>
            <a:r>
              <a:rPr lang="en-CA" dirty="0"/>
              <a:t>Observations and results</a:t>
            </a:r>
          </a:p>
          <a:p>
            <a:pPr>
              <a:lnSpc>
                <a:spcPct val="200000"/>
              </a:lnSpc>
            </a:pPr>
            <a:r>
              <a:rPr lang="en-CA" dirty="0"/>
              <a:t>Issues and problems</a:t>
            </a:r>
          </a:p>
        </p:txBody>
      </p:sp>
    </p:spTree>
    <p:extLst>
      <p:ext uri="{BB962C8B-B14F-4D97-AF65-F5344CB8AC3E}">
        <p14:creationId xmlns:p14="http://schemas.microsoft.com/office/powerpoint/2010/main" val="21580878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 result for video in cooks traini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295" r="-3" b="13046"/>
          <a:stretch/>
        </p:blipFill>
        <p:spPr bwMode="auto">
          <a:xfrm>
            <a:off x="5926240" y="10"/>
            <a:ext cx="6265758" cy="2285990"/>
          </a:xfrm>
          <a:custGeom>
            <a:avLst/>
            <a:gdLst>
              <a:gd name="connsiteX0" fmla="*/ 0 w 6265758"/>
              <a:gd name="connsiteY0" fmla="*/ 0 h 2286000"/>
              <a:gd name="connsiteX1" fmla="*/ 6265758 w 6265758"/>
              <a:gd name="connsiteY1" fmla="*/ 0 h 2286000"/>
              <a:gd name="connsiteX2" fmla="*/ 6265758 w 6265758"/>
              <a:gd name="connsiteY2" fmla="*/ 2286000 h 2286000"/>
              <a:gd name="connsiteX3" fmla="*/ 1062168 w 6265758"/>
              <a:gd name="connsiteY3" fmla="*/ 2286000 h 2286000"/>
              <a:gd name="connsiteX4" fmla="*/ 790683 w 6265758"/>
              <a:gd name="connsiteY4" fmla="*/ 1700078 h 2286000"/>
              <a:gd name="connsiteX5" fmla="*/ 787725 w 6265758"/>
              <a:gd name="connsiteY5" fmla="*/ 1700078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65758" h="2286000">
                <a:moveTo>
                  <a:pt x="0" y="0"/>
                </a:moveTo>
                <a:lnTo>
                  <a:pt x="6265758" y="0"/>
                </a:lnTo>
                <a:lnTo>
                  <a:pt x="6265758" y="2286000"/>
                </a:lnTo>
                <a:lnTo>
                  <a:pt x="1062168" y="2286000"/>
                </a:lnTo>
                <a:lnTo>
                  <a:pt x="790683" y="1700078"/>
                </a:lnTo>
                <a:lnTo>
                  <a:pt x="787725" y="1700078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mage result for video traini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62" b="31924"/>
          <a:stretch/>
        </p:blipFill>
        <p:spPr bwMode="auto">
          <a:xfrm>
            <a:off x="6988408" y="2286000"/>
            <a:ext cx="5203590" cy="2286000"/>
          </a:xfrm>
          <a:custGeom>
            <a:avLst/>
            <a:gdLst>
              <a:gd name="connsiteX0" fmla="*/ 0 w 5203590"/>
              <a:gd name="connsiteY0" fmla="*/ 0 h 2286000"/>
              <a:gd name="connsiteX1" fmla="*/ 5203590 w 5203590"/>
              <a:gd name="connsiteY1" fmla="*/ 0 h 2286000"/>
              <a:gd name="connsiteX2" fmla="*/ 5203590 w 5203590"/>
              <a:gd name="connsiteY2" fmla="*/ 2286000 h 2286000"/>
              <a:gd name="connsiteX3" fmla="*/ 1059212 w 5203590"/>
              <a:gd name="connsiteY3" fmla="*/ 2286000 h 2286000"/>
              <a:gd name="connsiteX4" fmla="*/ 925708 w 5203590"/>
              <a:gd name="connsiteY4" fmla="*/ 1997870 h 2286000"/>
              <a:gd name="connsiteX5" fmla="*/ 925707 w 5203590"/>
              <a:gd name="connsiteY5" fmla="*/ 199787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203590" h="2286000">
                <a:moveTo>
                  <a:pt x="0" y="0"/>
                </a:moveTo>
                <a:lnTo>
                  <a:pt x="5203590" y="0"/>
                </a:lnTo>
                <a:lnTo>
                  <a:pt x="5203590" y="2286000"/>
                </a:lnTo>
                <a:lnTo>
                  <a:pt x="1059212" y="2286000"/>
                </a:lnTo>
                <a:lnTo>
                  <a:pt x="925708" y="1997870"/>
                </a:lnTo>
                <a:lnTo>
                  <a:pt x="925707" y="199787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Image result for video teachi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92" b="18863"/>
          <a:stretch/>
        </p:blipFill>
        <p:spPr bwMode="auto">
          <a:xfrm>
            <a:off x="8047618" y="4572000"/>
            <a:ext cx="4144382" cy="2286000"/>
          </a:xfrm>
          <a:custGeom>
            <a:avLst/>
            <a:gdLst>
              <a:gd name="connsiteX0" fmla="*/ 0 w 4144382"/>
              <a:gd name="connsiteY0" fmla="*/ 0 h 2286000"/>
              <a:gd name="connsiteX1" fmla="*/ 4144382 w 4144382"/>
              <a:gd name="connsiteY1" fmla="*/ 0 h 2286000"/>
              <a:gd name="connsiteX2" fmla="*/ 4144382 w 4144382"/>
              <a:gd name="connsiteY2" fmla="*/ 2286000 h 2286000"/>
              <a:gd name="connsiteX3" fmla="*/ 1054581 w 4144382"/>
              <a:gd name="connsiteY3" fmla="*/ 2286000 h 2286000"/>
              <a:gd name="connsiteX4" fmla="*/ 1054581 w 4144382"/>
              <a:gd name="connsiteY4" fmla="*/ 2285999 h 2286000"/>
              <a:gd name="connsiteX5" fmla="*/ 1059211 w 4144382"/>
              <a:gd name="connsiteY5" fmla="*/ 2285999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144382" h="2286000">
                <a:moveTo>
                  <a:pt x="0" y="0"/>
                </a:moveTo>
                <a:lnTo>
                  <a:pt x="4144382" y="0"/>
                </a:lnTo>
                <a:lnTo>
                  <a:pt x="4144382" y="2286000"/>
                </a:lnTo>
                <a:lnTo>
                  <a:pt x="1054581" y="2286000"/>
                </a:lnTo>
                <a:lnTo>
                  <a:pt x="1054581" y="2285999"/>
                </a:lnTo>
                <a:lnTo>
                  <a:pt x="1059211" y="2285999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CA" dirty="0"/>
              <a:t>Video usage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21249"/>
            <a:ext cx="5707565" cy="4155713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en-CA" dirty="0"/>
              <a:t>Demonstration videos, </a:t>
            </a:r>
          </a:p>
          <a:p>
            <a:pPr>
              <a:lnSpc>
                <a:spcPct val="200000"/>
              </a:lnSpc>
            </a:pPr>
            <a:r>
              <a:rPr lang="en-CA" dirty="0"/>
              <a:t>Narrative videos </a:t>
            </a:r>
          </a:p>
          <a:p>
            <a:pPr>
              <a:lnSpc>
                <a:spcPct val="200000"/>
              </a:lnSpc>
            </a:pPr>
            <a:r>
              <a:rPr lang="en-CA" dirty="0"/>
              <a:t>Recorded lecture sessions</a:t>
            </a:r>
          </a:p>
          <a:p>
            <a:pPr>
              <a:lnSpc>
                <a:spcPct val="200000"/>
              </a:lnSpc>
            </a:pPr>
            <a:r>
              <a:rPr lang="en-CA" dirty="0"/>
              <a:t>Tutored video instructions</a:t>
            </a:r>
          </a:p>
        </p:txBody>
      </p:sp>
    </p:spTree>
    <p:extLst>
      <p:ext uri="{BB962C8B-B14F-4D97-AF65-F5344CB8AC3E}">
        <p14:creationId xmlns:p14="http://schemas.microsoft.com/office/powerpoint/2010/main" val="33173125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mage result for video engineeri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582" r="1" b="11269"/>
          <a:stretch/>
        </p:blipFill>
        <p:spPr bwMode="auto">
          <a:xfrm>
            <a:off x="5926240" y="10"/>
            <a:ext cx="6265758" cy="2285990"/>
          </a:xfrm>
          <a:custGeom>
            <a:avLst/>
            <a:gdLst>
              <a:gd name="connsiteX0" fmla="*/ 0 w 6265758"/>
              <a:gd name="connsiteY0" fmla="*/ 0 h 2286000"/>
              <a:gd name="connsiteX1" fmla="*/ 6265758 w 6265758"/>
              <a:gd name="connsiteY1" fmla="*/ 0 h 2286000"/>
              <a:gd name="connsiteX2" fmla="*/ 6265758 w 6265758"/>
              <a:gd name="connsiteY2" fmla="*/ 2286000 h 2286000"/>
              <a:gd name="connsiteX3" fmla="*/ 1062168 w 6265758"/>
              <a:gd name="connsiteY3" fmla="*/ 2286000 h 2286000"/>
              <a:gd name="connsiteX4" fmla="*/ 790683 w 6265758"/>
              <a:gd name="connsiteY4" fmla="*/ 1700078 h 2286000"/>
              <a:gd name="connsiteX5" fmla="*/ 787725 w 6265758"/>
              <a:gd name="connsiteY5" fmla="*/ 1700078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65758" h="2286000">
                <a:moveTo>
                  <a:pt x="0" y="0"/>
                </a:moveTo>
                <a:lnTo>
                  <a:pt x="6265758" y="0"/>
                </a:lnTo>
                <a:lnTo>
                  <a:pt x="6265758" y="2286000"/>
                </a:lnTo>
                <a:lnTo>
                  <a:pt x="1062168" y="2286000"/>
                </a:lnTo>
                <a:lnTo>
                  <a:pt x="790683" y="1700078"/>
                </a:lnTo>
                <a:lnTo>
                  <a:pt x="787725" y="1700078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Image result for video in cooks traini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715" b="7470"/>
          <a:stretch/>
        </p:blipFill>
        <p:spPr bwMode="auto">
          <a:xfrm>
            <a:off x="6988408" y="2286000"/>
            <a:ext cx="5203590" cy="2286000"/>
          </a:xfrm>
          <a:custGeom>
            <a:avLst/>
            <a:gdLst>
              <a:gd name="connsiteX0" fmla="*/ 0 w 5203590"/>
              <a:gd name="connsiteY0" fmla="*/ 0 h 2286000"/>
              <a:gd name="connsiteX1" fmla="*/ 5203590 w 5203590"/>
              <a:gd name="connsiteY1" fmla="*/ 0 h 2286000"/>
              <a:gd name="connsiteX2" fmla="*/ 5203590 w 5203590"/>
              <a:gd name="connsiteY2" fmla="*/ 2286000 h 2286000"/>
              <a:gd name="connsiteX3" fmla="*/ 1059212 w 5203590"/>
              <a:gd name="connsiteY3" fmla="*/ 2286000 h 2286000"/>
              <a:gd name="connsiteX4" fmla="*/ 925708 w 5203590"/>
              <a:gd name="connsiteY4" fmla="*/ 1997870 h 2286000"/>
              <a:gd name="connsiteX5" fmla="*/ 925707 w 5203590"/>
              <a:gd name="connsiteY5" fmla="*/ 199787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203590" h="2286000">
                <a:moveTo>
                  <a:pt x="0" y="0"/>
                </a:moveTo>
                <a:lnTo>
                  <a:pt x="5203590" y="0"/>
                </a:lnTo>
                <a:lnTo>
                  <a:pt x="5203590" y="2286000"/>
                </a:lnTo>
                <a:lnTo>
                  <a:pt x="1059212" y="2286000"/>
                </a:lnTo>
                <a:lnTo>
                  <a:pt x="925708" y="1997870"/>
                </a:lnTo>
                <a:lnTo>
                  <a:pt x="925707" y="199787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Image result for video teachi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92" b="18863"/>
          <a:stretch/>
        </p:blipFill>
        <p:spPr bwMode="auto">
          <a:xfrm>
            <a:off x="8047618" y="4572000"/>
            <a:ext cx="4144382" cy="2286000"/>
          </a:xfrm>
          <a:custGeom>
            <a:avLst/>
            <a:gdLst>
              <a:gd name="connsiteX0" fmla="*/ 0 w 4144382"/>
              <a:gd name="connsiteY0" fmla="*/ 0 h 2286000"/>
              <a:gd name="connsiteX1" fmla="*/ 4144382 w 4144382"/>
              <a:gd name="connsiteY1" fmla="*/ 0 h 2286000"/>
              <a:gd name="connsiteX2" fmla="*/ 4144382 w 4144382"/>
              <a:gd name="connsiteY2" fmla="*/ 2286000 h 2286000"/>
              <a:gd name="connsiteX3" fmla="*/ 1054581 w 4144382"/>
              <a:gd name="connsiteY3" fmla="*/ 2286000 h 2286000"/>
              <a:gd name="connsiteX4" fmla="*/ 1054581 w 4144382"/>
              <a:gd name="connsiteY4" fmla="*/ 2285999 h 2286000"/>
              <a:gd name="connsiteX5" fmla="*/ 1059211 w 4144382"/>
              <a:gd name="connsiteY5" fmla="*/ 2285999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144382" h="2286000">
                <a:moveTo>
                  <a:pt x="0" y="0"/>
                </a:moveTo>
                <a:lnTo>
                  <a:pt x="4144382" y="0"/>
                </a:lnTo>
                <a:lnTo>
                  <a:pt x="4144382" y="2286000"/>
                </a:lnTo>
                <a:lnTo>
                  <a:pt x="1054581" y="2286000"/>
                </a:lnTo>
                <a:lnTo>
                  <a:pt x="1054581" y="2285999"/>
                </a:lnTo>
                <a:lnTo>
                  <a:pt x="1059211" y="2285999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CA" dirty="0"/>
              <a:t>Video usage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36787"/>
            <a:ext cx="5707565" cy="4155713"/>
          </a:xfrm>
        </p:spPr>
        <p:txBody>
          <a:bodyPr>
            <a:normAutofit lnSpcReduction="10000"/>
          </a:bodyPr>
          <a:lstStyle/>
          <a:p>
            <a:pPr>
              <a:lnSpc>
                <a:spcPct val="200000"/>
              </a:lnSpc>
              <a:spcBef>
                <a:spcPts val="1200"/>
              </a:spcBef>
              <a:spcAft>
                <a:spcPts val="600"/>
              </a:spcAft>
            </a:pPr>
            <a:r>
              <a:rPr lang="en-CA" dirty="0"/>
              <a:t>Medicine</a:t>
            </a:r>
          </a:p>
          <a:p>
            <a:pPr>
              <a:lnSpc>
                <a:spcPct val="200000"/>
              </a:lnSpc>
              <a:spcBef>
                <a:spcPts val="1200"/>
              </a:spcBef>
              <a:spcAft>
                <a:spcPts val="600"/>
              </a:spcAft>
            </a:pPr>
            <a:r>
              <a:rPr lang="en-CA" dirty="0"/>
              <a:t>Cooking </a:t>
            </a:r>
          </a:p>
          <a:p>
            <a:pPr>
              <a:lnSpc>
                <a:spcPct val="200000"/>
              </a:lnSpc>
              <a:spcBef>
                <a:spcPts val="1200"/>
              </a:spcBef>
              <a:spcAft>
                <a:spcPts val="600"/>
              </a:spcAft>
            </a:pPr>
            <a:r>
              <a:rPr lang="en-CA" dirty="0"/>
              <a:t>Engineering</a:t>
            </a:r>
          </a:p>
          <a:p>
            <a:pPr>
              <a:lnSpc>
                <a:spcPct val="200000"/>
              </a:lnSpc>
              <a:spcBef>
                <a:spcPts val="1200"/>
              </a:spcBef>
              <a:spcAft>
                <a:spcPts val="600"/>
              </a:spcAft>
            </a:pPr>
            <a:r>
              <a:rPr lang="en-CA" dirty="0"/>
              <a:t>Electronics  </a:t>
            </a:r>
          </a:p>
        </p:txBody>
      </p:sp>
    </p:spTree>
    <p:extLst>
      <p:ext uri="{BB962C8B-B14F-4D97-AF65-F5344CB8AC3E}">
        <p14:creationId xmlns:p14="http://schemas.microsoft.com/office/powerpoint/2010/main" val="27826124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963877"/>
            <a:ext cx="3494362" cy="4930246"/>
          </a:xfrm>
        </p:spPr>
        <p:txBody>
          <a:bodyPr>
            <a:normAutofit/>
          </a:bodyPr>
          <a:lstStyle/>
          <a:p>
            <a:pPr algn="r"/>
            <a:r>
              <a:rPr lang="en-CA" dirty="0"/>
              <a:t>Our goal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76031" y="2057399"/>
            <a:ext cx="6377769" cy="2743201"/>
          </a:xfrm>
        </p:spPr>
        <p:txBody>
          <a:bodyPr anchor="ctr">
            <a:normAutofit/>
          </a:bodyPr>
          <a:lstStyle/>
          <a:p>
            <a:r>
              <a:rPr lang="en-CA" dirty="0"/>
              <a:t>Providing additional support to students in IT courses</a:t>
            </a:r>
          </a:p>
          <a:p>
            <a:r>
              <a:rPr lang="en-CA" dirty="0"/>
              <a:t>Allowing students to review the lab exercises on their own pace</a:t>
            </a:r>
          </a:p>
          <a:p>
            <a:r>
              <a:rPr lang="en-CA" dirty="0"/>
              <a:t>Minimize the overhead </a:t>
            </a:r>
          </a:p>
        </p:txBody>
      </p:sp>
      <p:cxnSp>
        <p:nvCxnSpPr>
          <p:cNvPr id="5" name="Straight Connector 4"/>
          <p:cNvCxnSpPr>
            <a:cxnSpLocks/>
          </p:cNvCxnSpPr>
          <p:nvPr/>
        </p:nvCxnSpPr>
        <p:spPr>
          <a:xfrm>
            <a:off x="4656841" y="2012623"/>
            <a:ext cx="11921" cy="2898044"/>
          </a:xfrm>
          <a:prstGeom prst="line">
            <a:avLst/>
          </a:prstGeom>
          <a:ln w="476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56612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008" r="34074" b="1"/>
          <a:stretch/>
        </p:blipFill>
        <p:spPr>
          <a:xfrm>
            <a:off x="5120640" y="1904281"/>
            <a:ext cx="6233160" cy="427268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CA" dirty="0"/>
              <a:t>Tools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3797807" cy="4351338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en-CA" sz="2400" dirty="0"/>
              <a:t>Most recent version of Google Chrome, Firefox, Internet Explorer, or Safari</a:t>
            </a:r>
          </a:p>
          <a:p>
            <a:pPr>
              <a:spcAft>
                <a:spcPts val="1200"/>
              </a:spcAft>
            </a:pPr>
            <a:r>
              <a:rPr lang="en-CA" sz="2400" dirty="0"/>
              <a:t>Operating system: Windows 7+, Mac OS X 10.7+, Ubuntu 10+, or Linux OS 11+ (64-bit)</a:t>
            </a:r>
          </a:p>
          <a:p>
            <a:pPr>
              <a:spcAft>
                <a:spcPts val="1200"/>
              </a:spcAft>
            </a:pPr>
            <a:r>
              <a:rPr lang="en-CA" sz="2400" dirty="0"/>
              <a:t>Internet connection with 1+ Mbps</a:t>
            </a:r>
          </a:p>
          <a:p>
            <a:pPr>
              <a:spcAft>
                <a:spcPts val="1200"/>
              </a:spcAft>
            </a:pPr>
            <a:endParaRPr lang="en-CA" sz="2400" dirty="0"/>
          </a:p>
        </p:txBody>
      </p:sp>
    </p:spTree>
    <p:extLst>
      <p:ext uri="{BB962C8B-B14F-4D97-AF65-F5344CB8AC3E}">
        <p14:creationId xmlns:p14="http://schemas.microsoft.com/office/powerpoint/2010/main" val="39356782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How we did it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CA" sz="3200" dirty="0"/>
              <a:t>Used video as a supporting technology in a face-to-face class</a:t>
            </a:r>
          </a:p>
          <a:p>
            <a:pPr>
              <a:lnSpc>
                <a:spcPct val="100000"/>
              </a:lnSpc>
            </a:pPr>
            <a:r>
              <a:rPr lang="en-CA" sz="3200" dirty="0"/>
              <a:t>Recording session in the lab live</a:t>
            </a:r>
          </a:p>
          <a:p>
            <a:pPr>
              <a:lnSpc>
                <a:spcPct val="100000"/>
              </a:lnSpc>
            </a:pPr>
            <a:r>
              <a:rPr lang="en-CA" sz="3200" dirty="0"/>
              <a:t>Live streaming allowing students (limited number) to watch live from home</a:t>
            </a:r>
          </a:p>
          <a:p>
            <a:pPr>
              <a:lnSpc>
                <a:spcPct val="100000"/>
              </a:lnSpc>
            </a:pPr>
            <a:r>
              <a:rPr lang="en-CA" sz="3200" dirty="0"/>
              <a:t>Length of video ~ 50 min</a:t>
            </a:r>
          </a:p>
          <a:p>
            <a:pPr>
              <a:lnSpc>
                <a:spcPct val="100000"/>
              </a:lnSpc>
            </a:pPr>
            <a:r>
              <a:rPr lang="en-CA" sz="3200" dirty="0"/>
              <a:t>Published immediately after the session</a:t>
            </a:r>
          </a:p>
          <a:p>
            <a:pPr>
              <a:lnSpc>
                <a:spcPct val="100000"/>
              </a:lnSpc>
            </a:pPr>
            <a:r>
              <a:rPr lang="en-CA" sz="3200" dirty="0"/>
              <a:t>No post-production</a:t>
            </a:r>
          </a:p>
          <a:p>
            <a:pPr>
              <a:lnSpc>
                <a:spcPct val="100000"/>
              </a:lnSpc>
            </a:pPr>
            <a:endParaRPr lang="en-CA" sz="3200" dirty="0"/>
          </a:p>
        </p:txBody>
      </p:sp>
    </p:spTree>
    <p:extLst>
      <p:ext uri="{BB962C8B-B14F-4D97-AF65-F5344CB8AC3E}">
        <p14:creationId xmlns:p14="http://schemas.microsoft.com/office/powerpoint/2010/main" val="26328999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Feedback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3200" dirty="0"/>
              <a:t>Most of the viewers (97%) did access the recording on-demand</a:t>
            </a:r>
          </a:p>
          <a:p>
            <a:r>
              <a:rPr lang="en-CA" sz="3200" dirty="0"/>
              <a:t>Growing interest in watching the live streaming of the session</a:t>
            </a:r>
          </a:p>
          <a:p>
            <a:r>
              <a:rPr lang="en-CA" sz="3200" dirty="0"/>
              <a:t>Students do not watch the entire recording in one session</a:t>
            </a:r>
          </a:p>
          <a:p>
            <a:pPr lvl="1"/>
            <a:r>
              <a:rPr lang="en-CA" sz="2800" dirty="0"/>
              <a:t>overall average view duration is 5.6 min </a:t>
            </a:r>
          </a:p>
          <a:p>
            <a:pPr lvl="1"/>
            <a:r>
              <a:rPr lang="en-CA" sz="2800" dirty="0"/>
              <a:t>for live streaming the average view duration is 18 min</a:t>
            </a:r>
            <a:endParaRPr lang="en-CA" sz="2800" dirty="0"/>
          </a:p>
        </p:txBody>
      </p:sp>
    </p:spTree>
    <p:extLst>
      <p:ext uri="{BB962C8B-B14F-4D97-AF65-F5344CB8AC3E}">
        <p14:creationId xmlns:p14="http://schemas.microsoft.com/office/powerpoint/2010/main" val="39709331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Statistics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6054090" cy="4351338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en-CA" dirty="0"/>
              <a:t>Most of the students watch the video shortly before the tests</a:t>
            </a:r>
          </a:p>
          <a:p>
            <a:pPr>
              <a:spcAft>
                <a:spcPts val="1200"/>
              </a:spcAft>
            </a:pPr>
            <a:r>
              <a:rPr lang="en-CA" dirty="0"/>
              <a:t>Only small group uses this support in their regular practice</a:t>
            </a:r>
          </a:p>
          <a:p>
            <a:pPr>
              <a:spcAft>
                <a:spcPts val="1200"/>
              </a:spcAft>
            </a:pPr>
            <a:r>
              <a:rPr lang="en-CA" dirty="0"/>
              <a:t>Majority accesses the video from the computer (desktop/laptop) </a:t>
            </a:r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6927215" y="1825625"/>
            <a:ext cx="4426585" cy="1734185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7200900" y="3695700"/>
            <a:ext cx="4152900" cy="2481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18774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594</TotalTime>
  <Words>389</Words>
  <Application>Microsoft Office PowerPoint</Application>
  <PresentationFormat>Widescreen</PresentationFormat>
  <Paragraphs>66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Office Theme</vt:lpstr>
      <vt:lpstr>Using Video as a Support in  Face-to-Face  Information Technology Courses</vt:lpstr>
      <vt:lpstr>Agenda</vt:lpstr>
      <vt:lpstr>Video usage</vt:lpstr>
      <vt:lpstr>Video usage</vt:lpstr>
      <vt:lpstr>Our goal</vt:lpstr>
      <vt:lpstr>Tools</vt:lpstr>
      <vt:lpstr>How we did it</vt:lpstr>
      <vt:lpstr>Feedback</vt:lpstr>
      <vt:lpstr>Statistics</vt:lpstr>
      <vt:lpstr>Issues</vt:lpstr>
      <vt:lpstr>Conclusion</vt:lpstr>
      <vt:lpstr>Contact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Using Video as a Support in  Face-to-Face  Information Technology Courses</dc:title>
  <dc:creator>Przemyslaw Pawluk</dc:creator>
  <cp:lastModifiedBy>Przemyslaw Pawluk</cp:lastModifiedBy>
  <cp:revision>11</cp:revision>
  <dcterms:created xsi:type="dcterms:W3CDTF">2017-04-18T13:53:16Z</dcterms:created>
  <dcterms:modified xsi:type="dcterms:W3CDTF">2017-04-18T23:47:25Z</dcterms:modified>
</cp:coreProperties>
</file>